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575" r:id="rId2"/>
    <p:sldId id="660" r:id="rId3"/>
    <p:sldId id="653" r:id="rId4"/>
    <p:sldId id="654" r:id="rId5"/>
    <p:sldId id="655" r:id="rId6"/>
    <p:sldId id="656" r:id="rId7"/>
    <p:sldId id="658" r:id="rId8"/>
    <p:sldId id="651" r:id="rId9"/>
    <p:sldId id="649" r:id="rId10"/>
    <p:sldId id="592" r:id="rId11"/>
    <p:sldId id="61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A9B8FAD-05CE-4804-B206-FA5CC20F47E8}">
          <p14:sldIdLst>
            <p14:sldId id="575"/>
            <p14:sldId id="660"/>
            <p14:sldId id="653"/>
            <p14:sldId id="654"/>
            <p14:sldId id="655"/>
            <p14:sldId id="656"/>
            <p14:sldId id="658"/>
            <p14:sldId id="651"/>
            <p14:sldId id="649"/>
            <p14:sldId id="592"/>
            <p14:sldId id="61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CC66"/>
    <a:srgbClr val="33CC33"/>
    <a:srgbClr val="74D054"/>
    <a:srgbClr val="FF9933"/>
    <a:srgbClr val="FFD243"/>
    <a:srgbClr val="FF5050"/>
    <a:srgbClr val="F1FE48"/>
    <a:srgbClr val="DADDC7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73541" autoAdjust="0"/>
  </p:normalViewPr>
  <p:slideViewPr>
    <p:cSldViewPr snapToGrid="0">
      <p:cViewPr>
        <p:scale>
          <a:sx n="96" d="100"/>
          <a:sy n="96" d="100"/>
        </p:scale>
        <p:origin x="-300" y="-20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4C013C-C028-4914-8526-6F8346CB2000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7CEE7F-FA18-445F-8EAC-26FD773F04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101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463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935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1893E-C82B-2F22-43C1-C0FA27770B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59EB3D-9B46-174E-F7D4-11967A8D69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21122C-A2EE-62B0-26AA-B246268CB7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F0BF83-A458-7265-DCE6-52EFCC732B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6693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3C7C7E-1067-2B19-00B0-D19A8E1D21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080433-0C71-BFFA-8DB5-994CE25C3E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64502E-30D1-2AA4-85D0-2DA6693717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79AE63-B603-20E8-672F-0B710D47DB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2025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7CEE7F-FA18-445F-8EAC-26FD773F043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489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A02C89-CF69-6FAD-D863-0B803028C2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41095A-58AB-327E-D507-72B52F59E6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07228C-B35F-D7F0-9491-22BA87E32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B8B5FB-B70E-F708-ECD6-28E48987A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47B35B-97E0-BF78-D171-8FCEAA39F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902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5422B-90AE-781D-04F7-9F5C4567E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9879D-B923-3601-7E8F-00804BBC8A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1D6349-023A-14FD-EB58-E8DB889E6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1F1D53-854D-89DD-AEA8-2E593ED3D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395A5-8482-DCF6-3962-2C21BA922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794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68F9E-6C53-B4E2-E0B8-CD2BF44D2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919C7F-E46B-669F-CF1C-E229484E94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2BE469-3D0B-3515-AA4E-BD769BC83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1B616-96F0-E0FB-E612-4EDEFCDD4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F2E210-934B-E0A2-D9C1-2242B3CB7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292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9D7F5-E9F5-F0AA-495B-F4AF8913C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1015EF-AED6-D311-505E-EF9083914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C960F7-7865-41A4-77F0-5BCA172148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4927AF-AB60-1D29-6E0D-C1F991F71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A6F0A8-3ED7-6CB5-2D35-A34163C1B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7B67F0-6408-DA44-065B-5043759F8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163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69C8E-E490-033A-EAEC-0C7AAFC26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91DE9F-18B2-10F0-577D-20661A9B2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36342-C229-0D36-E1EC-0348002249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9E2753-4008-B432-2EE3-46AA6BE72B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2CD58B-E301-8998-8872-81488B2A2A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08FB0F8-7611-75AA-0D15-C28753770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5AF2F3-45B7-C051-C168-2C95FE8E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05E451-056D-1A1F-5DAF-539CEF397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779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E556-677B-CD05-A2F8-514B5B12A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5593C1-35D9-2CA8-8642-AA23EC42D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4BEF4E-A407-7F76-364C-DC6398741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A67F12-9AFD-E375-058A-B62E4831F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60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7CA932-86BE-BB94-1CB6-82F0D9421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6D57AB-6015-4D85-6693-C1A636E9B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93FEF2-16F1-BB4C-9D4E-207AB3579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804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A91DA-C4C3-CF3C-AC67-2A50456CB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68F4D-A839-3E2C-0D1D-50A062CE3F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DCD4BE-8F82-4C1C-AF94-41CAF56A4E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C76051-5D3B-5071-AE06-120A93EA2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4CB279-E06F-486C-9292-EF4FD4CE7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2CE4F4-9A44-6BE3-EB5C-78275794B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697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B7C9F-6970-A5C7-254A-BCDE02191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510313-392A-0170-2299-1F41A484B2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7ED772-D01D-51BC-C858-95E72E96B2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17A44-DE38-A22E-B6C3-3185BE622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AC8F71-67B8-2D8A-8706-64178BFB6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3D0719-4049-A7D2-4DCE-623FB5613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126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E4004-0ED3-D80A-D5FE-41F2DE091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E82367-D8B0-CCD8-ED35-620B83323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020990-0BB4-E93C-4868-BE55AD177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ACCE6-CA89-5C89-72AE-1AC6DEE74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761484-1414-3016-4523-9521CE670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954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5C3790-C1E4-9D21-34ED-CD7CA1BB3A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4D3C77-F882-2386-3EC8-4B8007B965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3BE6E0-42FC-9D27-5B32-9242E0F4B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F9CB6-AAA8-49F2-9253-5633EC534EA8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1D4CBD-03E4-052B-0617-43BEA4540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8C5AAF-D7DA-E33A-E261-A366A0D56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276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BAF0A6-E5D9-5F33-3BCF-A258722DA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E5A478-8DA8-8AE4-7C83-D0CD0888FB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F38E97-1C06-E14A-3D0C-AD447EA790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CF9CB6-AAA8-49F2-9253-5633EC534EA8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8F4F79-55BD-5627-5F8F-BAAB8694D2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A9AEF5-DCE5-A44D-E273-83BE858AED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87285-EE3D-48E1-9AC3-3405700A9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717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ollections.unu.edu/eserv/UNU:10445/Global_Water_Bankruptcy_Report__2026_.pdf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unu.edu/inweh/news/world-enters-era-of-global-water-bankruptcy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science.com/planet-earth/is-it-really-necessary-to-generate-another-image-un-scientist-explains-how-everyday-people-can-limit-ais-environment-impact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science.com/planet-earth/is-it-really-necessary-to-generate-another-image-un-scientist-explains-how-everyday-people-can-limit-ais-environment-impact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3978BE-3A36-E3F7-8DA1-1D840639C6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DFE93CF-86C5-F233-4FDD-7989D0DD4CEA}"/>
              </a:ext>
            </a:extLst>
          </p:cNvPr>
          <p:cNvSpPr txBox="1"/>
          <p:nvPr/>
        </p:nvSpPr>
        <p:spPr>
          <a:xfrm>
            <a:off x="310896" y="66934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F9C619-2D55-933A-265A-2FCACE6A6D81}"/>
              </a:ext>
            </a:extLst>
          </p:cNvPr>
          <p:cNvSpPr txBox="1"/>
          <p:nvPr/>
        </p:nvSpPr>
        <p:spPr>
          <a:xfrm>
            <a:off x="495627" y="66934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C596C24-579D-E5C7-674C-8E4D9312CEE2}"/>
              </a:ext>
            </a:extLst>
          </p:cNvPr>
          <p:cNvSpPr txBox="1"/>
          <p:nvPr/>
        </p:nvSpPr>
        <p:spPr>
          <a:xfrm>
            <a:off x="403261" y="6472165"/>
            <a:ext cx="11569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2026-06-30 Public Comment Exhibit 3 – </a:t>
            </a:r>
            <a:r>
              <a:rPr lang="en-US"/>
              <a:t>Orange County </a:t>
            </a:r>
            <a:r>
              <a:rPr lang="en-US" dirty="0"/>
              <a:t>Soil and Water Conservation District 2 Supervisor Jim Moyer</a:t>
            </a:r>
          </a:p>
        </p:txBody>
      </p:sp>
    </p:spTree>
    <p:extLst>
      <p:ext uri="{BB962C8B-B14F-4D97-AF65-F5344CB8AC3E}">
        <p14:creationId xmlns:p14="http://schemas.microsoft.com/office/powerpoint/2010/main" val="780437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B01D8A-D9F1-9A2B-2AB6-9E74715EB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6858000"/>
          </a:xfrm>
        </p:spPr>
        <p:txBody>
          <a:bodyPr>
            <a:normAutofit/>
          </a:bodyPr>
          <a:lstStyle/>
          <a:p>
            <a:pPr algn="ctr"/>
            <a:r>
              <a:rPr lang="en-US" sz="9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WELCOME TO THE</a:t>
            </a:r>
            <a:r>
              <a:rPr lang="en-US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“DAWN OF AN ERA OF GLOBAL WATER BANKRUPTCY”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(ACCORDING TO THE UNITED NATIONS)</a:t>
            </a:r>
            <a:endParaRPr lang="en-US" sz="9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9148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CD6EE-59A9-2E06-0752-214C568B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3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MISSION (PURPOSE)</a:t>
            </a:r>
            <a:br>
              <a:rPr lang="en-U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 SOIL AND WATER CONSERVATION DISTRICTS like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Orange Soil and Water Conservation District (OSWCD)</a:t>
            </a:r>
            <a:endParaRPr lang="en-US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2456C1-1A18-3A3F-AA15-0DF7CD367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503237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purpose of the soil and water conservation districts is to work in conjunction with federal, state, and local agencies in implementing land and water resource protection practices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(F.S. 582.02(4)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US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2389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E324D1-8F6A-3134-EF44-77B66643E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4067C-D2FB-251B-ABC2-C39A125BE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9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 IS LIFE</a:t>
            </a:r>
            <a:br>
              <a:rPr lang="en-US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A LIMITED RESOURCE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F3CF38-F6A1-D2B9-AF38-45073706759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idx="1"/>
          </p:nvPr>
        </p:nvSpPr>
        <p:spPr>
          <a:xfrm>
            <a:off x="0" y="1825625"/>
            <a:ext cx="12192000" cy="503237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6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</a:t>
            </a: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 </a:t>
            </a:r>
            <a:r>
              <a:rPr lang="en-US" sz="6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finite</a:t>
            </a: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global natural resource, sustains </a:t>
            </a:r>
            <a:r>
              <a:rPr lang="en-US" sz="6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ALL</a:t>
            </a: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life including plant, animal, fish, human, and SOIL. OSWCD must aid in protecting Orange County land and water resources, our job. </a:t>
            </a:r>
            <a:endParaRPr lang="en-US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99795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598ADA-01FC-003C-D8E7-53AA5ED578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BF2C9-345B-3E80-A4B9-563465B7F5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66799"/>
          </a:xfrm>
        </p:spPr>
        <p:txBody>
          <a:bodyPr>
            <a:noAutofit/>
          </a:bodyPr>
          <a:lstStyle/>
          <a:p>
            <a:pPr algn="ctr"/>
            <a:r>
              <a:rPr lang="en-US" sz="7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GLOBAL WATER BANKRUPTCY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827660-5083-1561-BCFA-E1B69867C3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66800"/>
            <a:ext cx="12192000" cy="579119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“UN Headquarters, New York (20 January 2026) – </a:t>
            </a:r>
          </a:p>
          <a:p>
            <a:pPr marL="0" indent="0">
              <a:buNone/>
            </a:pPr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Amid </a:t>
            </a:r>
            <a:r>
              <a:rPr lang="en-US" sz="4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CHRONIC GROUNDWATER DEPLETION</a:t>
            </a:r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marL="0" indent="0">
              <a:buNone/>
            </a:pPr>
            <a:r>
              <a:rPr lang="en-US" sz="4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 OVERALLOCATION</a:t>
            </a:r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marL="0" indent="0">
              <a:buNone/>
            </a:pPr>
            <a:r>
              <a:rPr lang="en-US" sz="4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LAND AND SOIL DEGRADATION</a:t>
            </a:r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…, and</a:t>
            </a:r>
          </a:p>
          <a:p>
            <a:pPr marL="0" indent="0">
              <a:buNone/>
            </a:pPr>
            <a:r>
              <a:rPr lang="en-US" sz="4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POLLUTION</a:t>
            </a:r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48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 compounded by global heating</a:t>
            </a:r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 UN </a:t>
            </a:r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report</a:t>
            </a:r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today declared the DAWN OF AN ERA OF GLOBAL WATER BANKRUPTCY, ….” (emphasis added) </a:t>
            </a:r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“Era of Global Water Bankruptcy” UN University</a:t>
            </a:r>
            <a:endParaRPr lang="en-US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9890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5ACB7-8F3A-7274-0BA1-D7B38300E0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0BA6E-9D24-B0F7-E12E-A7074F49C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224789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8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SCIENTIST EXAMINES</a:t>
            </a:r>
            <a:br>
              <a:rPr lang="en-US" sz="8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107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 WATER USE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4DA458-F68D-9770-A1BF-245DBFA488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076450"/>
            <a:ext cx="12192000" cy="47815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UN Scientist discusses limiting AI environmental impact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a livescience.com article noting “recent United Nations report”. This scientist stated </a:t>
            </a:r>
            <a:r>
              <a:rPr lang="en-US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“…by 2030, [AI could be] guzzling as much water as the 1.3 billion people in sub-Saharan Africa consume in one year to meet their domestic water needs.”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769198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507DB7-5510-ED3A-0748-31DBA47DC6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F2CB2-CCB0-CE3C-385F-6041D57A56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201929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8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SCIENTIST EXAMINES</a:t>
            </a:r>
            <a:br>
              <a:rPr lang="en-US" sz="8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107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 WATER USE</a:t>
            </a:r>
            <a:r>
              <a:rPr lang="en-US" sz="6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6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con’t</a:t>
            </a:r>
            <a:r>
              <a:rPr lang="en-US" sz="6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56BC03-F8C9-7921-DF02-52619A7D98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152650"/>
            <a:ext cx="12192000" cy="47053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400" dirty="0">
                <a:solidFill>
                  <a:srgbClr val="FF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UN Scientist discusses limiting AI environmental impact</a:t>
            </a:r>
            <a:r>
              <a:rPr lang="en-US" sz="4400" dirty="0">
                <a:solidFill>
                  <a:srgbClr val="FF0000"/>
                </a:solidFill>
              </a:rPr>
              <a:t>. The </a:t>
            </a:r>
            <a:r>
              <a:rPr lang="en-US" sz="4400" i="1" dirty="0">
                <a:solidFill>
                  <a:srgbClr val="FF0000"/>
                </a:solidFill>
              </a:rPr>
              <a:t>Director, United Nations University Institute for Water, Environment and Health</a:t>
            </a:r>
            <a:r>
              <a:rPr lang="en-US" sz="4400" dirty="0">
                <a:solidFill>
                  <a:srgbClr val="FF0000"/>
                </a:solidFill>
              </a:rPr>
              <a:t> states:</a:t>
            </a:r>
            <a:r>
              <a:rPr lang="en-US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“You have to decide if you want to continue using your water for agriculture or if you want to put it into data centers.” </a:t>
            </a:r>
            <a:r>
              <a:rPr lang="en-US" sz="5400" dirty="0">
                <a:solidFill>
                  <a:srgbClr val="FF0000"/>
                </a:solidFill>
              </a:rPr>
              <a:t>Kaveh Madani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551642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DCF72F19-1473-448C-AA14-0CB8AA374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5CF2BF-7476-FC43-DBEF-460470291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5311389" cy="685736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1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US" sz="1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1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1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1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1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1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1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1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1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4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8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</a:t>
            </a:r>
            <a:br>
              <a:rPr lang="en-US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</a:t>
            </a:r>
            <a:r>
              <a:rPr lang="en-US" sz="8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LIFE</a:t>
            </a:r>
            <a:r>
              <a:rPr lang="en-US" sz="8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</a:t>
            </a:r>
            <a:br>
              <a:rPr lang="en-US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8000" b="1" dirty="0">
                <a:solidFill>
                  <a:schemeClr val="tx2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</a:t>
            </a:r>
            <a:br>
              <a:rPr lang="en-US" sz="3600" b="1" dirty="0">
                <a:solidFill>
                  <a:schemeClr val="tx2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==================================</a:t>
            </a:r>
            <a:b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8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</a:t>
            </a:r>
            <a:br>
              <a:rPr lang="en-US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D2 C3 </a:t>
            </a:r>
            <a:r>
              <a:rPr lang="en-US" sz="8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</a:t>
            </a:r>
            <a:r>
              <a:rPr lang="en-US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CHALLENGE is</a:t>
            </a:r>
            <a:endParaRPr lang="en-US" sz="6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3AF6A671-C637-4547-85F4-51B6D18813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16432" y="1"/>
            <a:ext cx="2446384" cy="5777808"/>
            <a:chOff x="329184" y="1"/>
            <a:chExt cx="524256" cy="5777808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C575CF26-3D3C-4C5A-A2B7-00432016E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521208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99413ED5-9ED4-4772-BCE4-2BCAE6B12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1"/>
              <a:ext cx="524256" cy="55321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86598" y="269324"/>
            <a:ext cx="6116779" cy="620877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Key key Images - Free Download on ...">
            <a:extLst>
              <a:ext uri="{FF2B5EF4-FFF2-40B4-BE49-F238E27FC236}">
                <a16:creationId xmlns:a16="http://schemas.microsoft.com/office/drawing/2014/main" id="{7AA43A42-379E-BD27-702C-B85D636155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24" r="-1" b="-1"/>
          <a:stretch>
            <a:fillRect/>
          </a:stretch>
        </p:blipFill>
        <p:spPr>
          <a:xfrm>
            <a:off x="5640572" y="557360"/>
            <a:ext cx="5608830" cy="5632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17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A3D7B-CE99-F192-EB5A-FBA407F02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47749"/>
          </a:xfrm>
        </p:spPr>
        <p:txBody>
          <a:bodyPr>
            <a:noAutofit/>
          </a:bodyPr>
          <a:lstStyle/>
          <a:p>
            <a:pPr algn="ctr"/>
            <a:r>
              <a:rPr lang="en-US" sz="9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ALL YEAR AROUND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4F822B-094E-A9D5-3601-5A5B239A25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81100"/>
            <a:ext cx="12192000" cy="56768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800" b="1" u="sng" dirty="0">
              <a:solidFill>
                <a:srgbClr val="33CC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sz="900" b="1" u="sng" dirty="0">
              <a:solidFill>
                <a:srgbClr val="33CC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US" sz="9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9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hange </a:t>
            </a:r>
            <a:r>
              <a:rPr lang="en-US" sz="9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HABITS</a:t>
            </a:r>
            <a:endParaRPr lang="en-US" sz="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endParaRPr>
          </a:p>
          <a:p>
            <a:pPr marL="0" indent="0">
              <a:buNone/>
            </a:pPr>
            <a:endParaRPr lang="en-US" sz="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endParaRPr>
          </a:p>
          <a:p>
            <a:pPr marL="0" indent="0">
              <a:buNone/>
            </a:pPr>
            <a:r>
              <a:rPr lang="en-US" sz="9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9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onserve</a:t>
            </a:r>
            <a:r>
              <a:rPr lang="en-US" sz="9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9600" b="1" u="sng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WATER</a:t>
            </a:r>
            <a:r>
              <a:rPr lang="en-US" sz="9600" b="1" u="sng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9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use</a:t>
            </a:r>
            <a:r>
              <a:rPr lang="en-US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endParaRPr lang="en-US" sz="9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US" sz="9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9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lean </a:t>
            </a:r>
            <a:r>
              <a:rPr lang="en-US" sz="9600" b="1" u="sng" dirty="0">
                <a:solidFill>
                  <a:schemeClr val="tx2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WATER</a:t>
            </a:r>
            <a:r>
              <a:rPr lang="en-US" sz="9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BODIES</a:t>
            </a:r>
            <a:endParaRPr lang="en-US" sz="9600" dirty="0"/>
          </a:p>
          <a:p>
            <a:pPr marL="0" indent="0">
              <a:buNone/>
            </a:pPr>
            <a:endParaRPr lang="en-US" sz="8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sz="8000" dirty="0"/>
          </a:p>
          <a:p>
            <a:pPr marL="0" indent="0">
              <a:buNone/>
            </a:pPr>
            <a:endParaRPr lang="en-US" sz="80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1699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00E24-CB2C-C3FB-CDD5-BE4AD1194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51721"/>
          </a:xfrm>
        </p:spPr>
        <p:txBody>
          <a:bodyPr>
            <a:noAutofit/>
          </a:bodyPr>
          <a:lstStyle/>
          <a:p>
            <a:pPr algn="ctr"/>
            <a:r>
              <a:rPr lang="en-US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BE SMART, DO YOUR PART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8683E2C-DBD6-2115-AE25-F76714825C7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" y="1350963"/>
            <a:ext cx="6019800" cy="550703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3D523119-B591-AB40-2813-30B1B239DF1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019801" y="1350963"/>
            <a:ext cx="6172199" cy="5507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8141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43F260-ABA2-D992-18D1-47770E4EB8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1690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122446</TotalTime>
  <Words>389</Words>
  <Application>Microsoft Office PowerPoint</Application>
  <PresentationFormat>Widescreen</PresentationFormat>
  <Paragraphs>33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Office Theme</vt:lpstr>
      <vt:lpstr>PowerPoint Presentation</vt:lpstr>
      <vt:lpstr>WELCOME TO THE “DAWN OF AN ERA OF GLOBAL WATER BANKRUPTCY”  (ACCORDING TO THE UNITED NATIONS)</vt:lpstr>
      <vt:lpstr>MISSION (PURPOSE) FL SOIL AND WATER CONSERVATION DISTRICTS like Orange Soil and Water Conservation District (OSWCD)</vt:lpstr>
      <vt:lpstr>WATER IS LIFE AND A LIMITED RESOURCE</vt:lpstr>
      <vt:lpstr>GLOBAL WATER BANKRUPTCY</vt:lpstr>
      <vt:lpstr>UN SCIENTIST EXAMINES AI WATER USE</vt:lpstr>
      <vt:lpstr>UN SCIENTIST EXAMINES AI WATER USE (con’t)</vt:lpstr>
      <vt:lpstr>               KEY to LIFE is WATER ==================================  KEY D2 C3 Water CHALLENGE is</vt:lpstr>
      <vt:lpstr>TO ALL YEAR AROUND</vt:lpstr>
      <vt:lpstr>BE SMART, DO YOUR PART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James Moyer</dc:creator>
  <cp:lastModifiedBy>Hightower, Terrell</cp:lastModifiedBy>
  <cp:revision>172</cp:revision>
  <dcterms:created xsi:type="dcterms:W3CDTF">2025-03-29T21:14:32Z</dcterms:created>
  <dcterms:modified xsi:type="dcterms:W3CDTF">2026-07-01T19:52:06Z</dcterms:modified>
</cp:coreProperties>
</file>