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5"/>
  </p:notesMasterIdLst>
  <p:sldIdLst>
    <p:sldId id="575" r:id="rId2"/>
    <p:sldId id="651" r:id="rId3"/>
    <p:sldId id="652" r:id="rId4"/>
    <p:sldId id="646" r:id="rId5"/>
    <p:sldId id="642" r:id="rId6"/>
    <p:sldId id="639" r:id="rId7"/>
    <p:sldId id="640" r:id="rId8"/>
    <p:sldId id="643" r:id="rId9"/>
    <p:sldId id="650" r:id="rId10"/>
    <p:sldId id="648" r:id="rId11"/>
    <p:sldId id="649" r:id="rId12"/>
    <p:sldId id="592" r:id="rId13"/>
    <p:sldId id="610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2A9B8FAD-05CE-4804-B206-FA5CC20F47E8}">
          <p14:sldIdLst>
            <p14:sldId id="575"/>
            <p14:sldId id="651"/>
            <p14:sldId id="652"/>
            <p14:sldId id="646"/>
            <p14:sldId id="642"/>
            <p14:sldId id="639"/>
            <p14:sldId id="640"/>
            <p14:sldId id="643"/>
            <p14:sldId id="650"/>
            <p14:sldId id="648"/>
            <p14:sldId id="649"/>
            <p14:sldId id="592"/>
            <p14:sldId id="610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33"/>
    <a:srgbClr val="33CC33"/>
    <a:srgbClr val="FFD243"/>
    <a:srgbClr val="74D054"/>
    <a:srgbClr val="FF5050"/>
    <a:srgbClr val="F1FE48"/>
    <a:srgbClr val="DADDC7"/>
    <a:srgbClr val="CC6600"/>
    <a:srgbClr val="055715"/>
    <a:srgbClr val="1B6F2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73541" autoAdjust="0"/>
  </p:normalViewPr>
  <p:slideViewPr>
    <p:cSldViewPr snapToGrid="0">
      <p:cViewPr varScale="1">
        <p:scale>
          <a:sx n="117" d="100"/>
          <a:sy n="117" d="100"/>
        </p:scale>
        <p:origin x="198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4C013C-C028-4914-8526-6F8346CB2000}" type="datetimeFigureOut">
              <a:rPr lang="en-US" smtClean="0"/>
              <a:t>6/19/2026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7CEE7F-FA18-445F-8EAC-26FD773F04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61019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7CEE7F-FA18-445F-8EAC-26FD773F0430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1463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7CEE7F-FA18-445F-8EAC-26FD773F0430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64875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7CEE7F-FA18-445F-8EAC-26FD773F0430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6869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7CEE7F-FA18-445F-8EAC-26FD773F0430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34895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A02C89-CF69-6FAD-D863-0B803028C2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F41095A-58AB-327E-D507-72B52F59E67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07228C-B35F-D7F0-9491-22BA87E320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F9CB6-AAA8-49F2-9253-5633EC534EA8}" type="datetimeFigureOut">
              <a:rPr lang="en-US" smtClean="0"/>
              <a:t>6/19/2026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B8B5FB-B70E-F708-ECD6-28E48987A3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47B35B-97E0-BF78-D171-8FCEAA39F9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87285-EE3D-48E1-9AC3-3405700A92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19027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95422B-90AE-781D-04F7-9F5C4567E4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59879D-B923-3601-7E8F-00804BBC8A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1D6349-023A-14FD-EB58-E8DB889E61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F9CB6-AAA8-49F2-9253-5633EC534EA8}" type="datetimeFigureOut">
              <a:rPr lang="en-US" smtClean="0"/>
              <a:t>6/19/2026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1F1D53-854D-89DD-AEA8-2E593ED3DD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A395A5-8482-DCF6-3962-2C21BA9223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87285-EE3D-48E1-9AC3-3405700A92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37947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D68F9E-6C53-B4E2-E0B8-CD2BF44D23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1919C7F-E46B-669F-CF1C-E229484E94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2BE469-3D0B-3515-AA4E-BD769BC831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F9CB6-AAA8-49F2-9253-5633EC534EA8}" type="datetimeFigureOut">
              <a:rPr lang="en-US" smtClean="0"/>
              <a:t>6/19/2026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E1B616-96F0-E0FB-E612-4EDEFCDD42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F2E210-934B-E0A2-D9C1-2242B3CB7C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87285-EE3D-48E1-9AC3-3405700A92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92923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39D7F5-E9F5-F0AA-495B-F4AF8913CC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1015EF-AED6-D311-505E-EF90839143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9C960F7-7865-41A4-77F0-5BCA172148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04927AF-AB60-1D29-6E0D-C1F991F712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F9CB6-AAA8-49F2-9253-5633EC534EA8}" type="datetimeFigureOut">
              <a:rPr lang="en-US" smtClean="0"/>
              <a:t>6/19/2026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A6F0A8-3ED7-6CB5-2D35-A34163C1BA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57B67F0-6408-DA44-065B-5043759F8A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87285-EE3D-48E1-9AC3-3405700A92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41636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969C8E-E490-033A-EAEC-0C7AAFC268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891DE9F-18B2-10F0-577D-20661A9B24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8336342-C229-0D36-E1EC-03480022498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69E2753-4008-B432-2EE3-46AA6BE72B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22CD58B-E301-8998-8872-81488B2A2AB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08FB0F8-7611-75AA-0D15-C28753770B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F9CB6-AAA8-49F2-9253-5633EC534EA8}" type="datetimeFigureOut">
              <a:rPr lang="en-US" smtClean="0"/>
              <a:t>6/19/2026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D5AF2F3-45B7-C051-C168-2C95FE8E2C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705E451-056D-1A1F-5DAF-539CEF3978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87285-EE3D-48E1-9AC3-3405700A92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27799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0CE556-677B-CD05-A2F8-514B5B12A0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55593C1-35D9-2CA8-8642-AA23EC42D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F9CB6-AAA8-49F2-9253-5633EC534EA8}" type="datetimeFigureOut">
              <a:rPr lang="en-US" smtClean="0"/>
              <a:t>6/19/2026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44BEF4E-A407-7F76-364C-DC63987417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EA67F12-9AFD-E375-058A-B62E4831F5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87285-EE3D-48E1-9AC3-3405700A92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5605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B7CA932-86BE-BB94-1CB6-82F0D94215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F9CB6-AAA8-49F2-9253-5633EC534EA8}" type="datetimeFigureOut">
              <a:rPr lang="en-US" smtClean="0"/>
              <a:t>6/19/2026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66D57AB-6015-4D85-6693-C1A636E9B8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B93FEF2-16F1-BB4C-9D4E-207AB35791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87285-EE3D-48E1-9AC3-3405700A92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28044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A91DA-C4C3-CF3C-AC67-2A50456CB1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B68F4D-A839-3E2C-0D1D-50A062CE3F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DCD4BE-8F82-4C1C-AF94-41CAF56A4E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BC76051-5D3B-5071-AE06-120A93EA29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F9CB6-AAA8-49F2-9253-5633EC534EA8}" type="datetimeFigureOut">
              <a:rPr lang="en-US" smtClean="0"/>
              <a:t>6/19/2026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4CB279-E06F-486C-9292-EF4FD4CE7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72CE4F4-9A44-6BE3-EB5C-78275794B6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87285-EE3D-48E1-9AC3-3405700A92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06975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AB7C9F-6970-A5C7-254A-BCDE02191C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9510313-392A-0170-2299-1F41A484B2B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97ED772-D01D-51BC-C858-95E72E96B2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E17A44-DE38-A22E-B6C3-3185BE622B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F9CB6-AAA8-49F2-9253-5633EC534EA8}" type="datetimeFigureOut">
              <a:rPr lang="en-US" smtClean="0"/>
              <a:t>6/19/2026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1AC8F71-67B8-2D8A-8706-64178BFB63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3D0719-4049-A7D2-4DCE-623FB56139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87285-EE3D-48E1-9AC3-3405700A92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61269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8E4004-0ED3-D80A-D5FE-41F2DE091B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4E82367-D8B0-CCD8-ED35-620B833232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020990-0BB4-E93C-4868-BE55AD1775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F9CB6-AAA8-49F2-9253-5633EC534EA8}" type="datetimeFigureOut">
              <a:rPr lang="en-US" smtClean="0"/>
              <a:t>6/19/2026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8ACCE6-CA89-5C89-72AE-1AC6DEE743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761484-1414-3016-4523-9521CE6709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87285-EE3D-48E1-9AC3-3405700A92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09542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F5C3790-C1E4-9D21-34ED-CD7CA1BB3A6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B4D3C77-F882-2386-3EC8-4B8007B965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3BE6E0-42FC-9D27-5B32-9242E0F4B7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F9CB6-AAA8-49F2-9253-5633EC534EA8}" type="datetimeFigureOut">
              <a:rPr lang="en-US" smtClean="0"/>
              <a:t>6/19/2026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1D4CBD-03E4-052B-0617-43BEA45407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8C5AAF-D7DA-E33A-E261-A366A0D569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87285-EE3D-48E1-9AC3-3405700A92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92764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0BAF0A6-E5D9-5F33-3BCF-A258722DA0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E5A478-8DA8-8AE4-7C83-D0CD0888FB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F38E97-1C06-E14A-3D0C-AD447EA790E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2CF9CB6-AAA8-49F2-9253-5633EC534EA8}" type="datetimeFigureOut">
              <a:rPr lang="en-US" smtClean="0"/>
              <a:t>6/19/2026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8F4F79-55BD-5627-5F8F-BAAB8694D23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A9AEF5-DCE5-A44D-E273-83BE858AEDA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E987285-EE3D-48E1-9AC3-3405700A92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77176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73978BE-3A36-E3F7-8DA1-1D840639C6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E16B6FF-99D0-F0A7-154E-53F8A0CC126B}"/>
              </a:ext>
            </a:extLst>
          </p:cNvPr>
          <p:cNvSpPr txBox="1"/>
          <p:nvPr/>
        </p:nvSpPr>
        <p:spPr>
          <a:xfrm>
            <a:off x="179614" y="6488667"/>
            <a:ext cx="115522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2026-06-16 Public Comment Exhibit </a:t>
            </a:r>
            <a:r>
              <a:rPr lang="en-US"/>
              <a:t>3 – Orange County </a:t>
            </a:r>
            <a:r>
              <a:rPr lang="en-US" dirty="0"/>
              <a:t>Soil and Water Conservation District 2 Supervisor Jim Moyer</a:t>
            </a:r>
          </a:p>
        </p:txBody>
      </p:sp>
    </p:spTree>
    <p:extLst>
      <p:ext uri="{BB962C8B-B14F-4D97-AF65-F5344CB8AC3E}">
        <p14:creationId xmlns:p14="http://schemas.microsoft.com/office/powerpoint/2010/main" val="7804371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5CF2BF-7476-FC43-DBEF-4604702914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6858000"/>
          </a:xfrm>
        </p:spPr>
        <p:txBody>
          <a:bodyPr>
            <a:normAutofit fontScale="90000"/>
          </a:bodyPr>
          <a:lstStyle/>
          <a:p>
            <a:pPr algn="ctr"/>
            <a:br>
              <a:rPr lang="en-US" sz="9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96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YES, IMPORTANT TOPIC</a:t>
            </a:r>
            <a:r>
              <a:rPr lang="en-US" sz="9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</a:t>
            </a:r>
            <a:br>
              <a:rPr lang="en-US" sz="9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9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THANK YOU</a:t>
            </a:r>
            <a:br>
              <a:rPr lang="en-US" sz="9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9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MR. LEROY BELL</a:t>
            </a:r>
            <a:br>
              <a:rPr lang="en-US" sz="9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9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APOPKA</a:t>
            </a:r>
            <a:br>
              <a:rPr lang="en-US" sz="9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sz="96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57178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D1557F-008F-BC56-8CF4-EB004D75D6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238249"/>
          </a:xfrm>
        </p:spPr>
        <p:txBody>
          <a:bodyPr>
            <a:normAutofit fontScale="90000"/>
          </a:bodyPr>
          <a:lstStyle/>
          <a:p>
            <a:pPr algn="ctr"/>
            <a:r>
              <a:rPr lang="en-US" sz="9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FLORIDA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9451C1-54EB-25D6-EC74-EABE8B2491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1238250"/>
            <a:ext cx="5997575" cy="1266825"/>
          </a:xfrm>
        </p:spPr>
        <p:txBody>
          <a:bodyPr>
            <a:normAutofit fontScale="77500" lnSpcReduction="20000"/>
          </a:bodyPr>
          <a:lstStyle/>
          <a:p>
            <a:pPr algn="ctr"/>
            <a:r>
              <a:rPr lang="en-US" sz="4800" dirty="0"/>
              <a:t>NOT NORTH AMERICA</a:t>
            </a:r>
          </a:p>
          <a:p>
            <a:pPr algn="ctr"/>
            <a:r>
              <a:rPr lang="en-US" sz="4800" dirty="0"/>
              <a:t>500M-300M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4D0CBE8-2A84-E228-F126-7604AC76B79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238250"/>
            <a:ext cx="6019800" cy="1266825"/>
          </a:xfrm>
        </p:spPr>
        <p:txBody>
          <a:bodyPr>
            <a:normAutofit fontScale="77500" lnSpcReduction="20000"/>
          </a:bodyPr>
          <a:lstStyle/>
          <a:p>
            <a:pPr algn="ctr"/>
            <a:r>
              <a:rPr lang="en-US" sz="4800" dirty="0"/>
              <a:t>PART PANGEA – ONE MASS</a:t>
            </a:r>
          </a:p>
          <a:p>
            <a:pPr algn="ctr"/>
            <a:r>
              <a:rPr lang="en-US" sz="4800" dirty="0"/>
              <a:t>300M-200M</a:t>
            </a:r>
          </a:p>
        </p:txBody>
      </p:sp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827750A5-C639-DF94-C428-690A52EE6058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2"/>
          <a:stretch>
            <a:fillRect/>
          </a:stretch>
        </p:blipFill>
        <p:spPr>
          <a:xfrm>
            <a:off x="6172200" y="2505073"/>
            <a:ext cx="6019800" cy="4352926"/>
          </a:xfrm>
          <a:prstGeom prst="rect">
            <a:avLst/>
          </a:prstGeom>
        </p:spPr>
      </p:pic>
      <p:pic>
        <p:nvPicPr>
          <p:cNvPr id="16" name="Content Placeholder 15">
            <a:extLst>
              <a:ext uri="{FF2B5EF4-FFF2-40B4-BE49-F238E27FC236}">
                <a16:creationId xmlns:a16="http://schemas.microsoft.com/office/drawing/2014/main" id="{374F75C3-1097-5E87-12F9-FA3E12EABBA3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-22225" y="2505072"/>
            <a:ext cx="6019800" cy="4352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67059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1D785-E164-AB95-5A6F-7A93C540D7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2552699"/>
          </a:xfrm>
        </p:spPr>
        <p:txBody>
          <a:bodyPr>
            <a:noAutofit/>
          </a:bodyPr>
          <a:lstStyle/>
          <a:p>
            <a:pPr algn="ctr"/>
            <a:r>
              <a:rPr lang="en-US" sz="9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FL: UNDERWATER</a:t>
            </a:r>
            <a:br>
              <a:rPr lang="en-US" sz="9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9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200M TO 30M</a:t>
            </a:r>
            <a:endParaRPr lang="en-US" sz="9600" dirty="0"/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A5D18B3E-FB09-B5AC-6C1F-05F1A5FF1C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2381250"/>
            <a:ext cx="12191999" cy="4476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54787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60E5FB-064A-E59E-3C64-FBE8C5188E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219199"/>
          </a:xfrm>
        </p:spPr>
        <p:txBody>
          <a:bodyPr>
            <a:noAutofit/>
          </a:bodyPr>
          <a:lstStyle/>
          <a:p>
            <a:pPr algn="ctr"/>
            <a:r>
              <a:rPr lang="en-US" sz="9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FLORIDA AQUIFER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BD47A5-05C0-70DC-6FE0-BF1C48DF4B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219200"/>
            <a:ext cx="12192000" cy="5638799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sz="4800" dirty="0"/>
              <a:t>Major changes in land and water took place for nearly 500M years </a:t>
            </a:r>
            <a:r>
              <a:rPr lang="en-US" sz="4800" u="sng" dirty="0"/>
              <a:t>forming</a:t>
            </a:r>
            <a:r>
              <a:rPr lang="en-US" sz="4800" dirty="0"/>
              <a:t> today’s Florida Aquifer:</a:t>
            </a:r>
            <a:r>
              <a:rPr lang="en-US" sz="800" dirty="0"/>
              <a:t> </a:t>
            </a:r>
          </a:p>
          <a:p>
            <a:pPr marL="0" indent="0">
              <a:buNone/>
            </a:pPr>
            <a:endParaRPr lang="en-US" sz="900" dirty="0"/>
          </a:p>
          <a:p>
            <a:pPr marL="0" indent="0">
              <a:buNone/>
            </a:pPr>
            <a:r>
              <a:rPr lang="en-US" sz="4800" dirty="0"/>
              <a:t>     *</a:t>
            </a:r>
            <a:r>
              <a:rPr lang="en-US" sz="4800" b="1" dirty="0"/>
              <a:t>Drifting of foundational bedrock (plate)</a:t>
            </a:r>
          </a:p>
          <a:p>
            <a:pPr marL="0" indent="0">
              <a:buNone/>
            </a:pPr>
            <a:r>
              <a:rPr lang="en-US" sz="4800" dirty="0"/>
              <a:t>     *</a:t>
            </a:r>
            <a:r>
              <a:rPr lang="en-US" sz="4800" b="1" dirty="0"/>
              <a:t>Limestone formed while underwater</a:t>
            </a:r>
          </a:p>
          <a:p>
            <a:pPr marL="0" indent="0">
              <a:buNone/>
            </a:pPr>
            <a:r>
              <a:rPr lang="en-US" sz="4800" dirty="0"/>
              <a:t>     *</a:t>
            </a:r>
            <a:r>
              <a:rPr lang="en-US" sz="4800" b="1" dirty="0"/>
              <a:t>Sand, clay coming from northeast U.S.</a:t>
            </a:r>
          </a:p>
          <a:p>
            <a:pPr marL="0" indent="0">
              <a:buNone/>
            </a:pPr>
            <a:r>
              <a:rPr lang="en-US" sz="4800" dirty="0"/>
              <a:t>     *</a:t>
            </a:r>
            <a:r>
              <a:rPr lang="en-US" sz="4800" b="1" dirty="0"/>
              <a:t>Sea level rise, fall changed size</a:t>
            </a:r>
          </a:p>
          <a:p>
            <a:pPr marL="0" indent="0">
              <a:buNone/>
            </a:pPr>
            <a:r>
              <a:rPr lang="en-US" sz="4800" dirty="0"/>
              <a:t>     *</a:t>
            </a:r>
            <a:r>
              <a:rPr lang="en-US" sz="4800" b="1" dirty="0"/>
              <a:t>Acidic groundwater NW/SE broke limestone</a:t>
            </a:r>
          </a:p>
        </p:txBody>
      </p:sp>
    </p:spTree>
    <p:extLst>
      <p:ext uri="{BB962C8B-B14F-4D97-AF65-F5344CB8AC3E}">
        <p14:creationId xmlns:p14="http://schemas.microsoft.com/office/powerpoint/2010/main" val="5477298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9B1DD5-223F-204A-30C1-3CE64DB59F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1998" cy="1028699"/>
          </a:xfrm>
        </p:spPr>
        <p:txBody>
          <a:bodyPr>
            <a:noAutofit/>
          </a:bodyPr>
          <a:lstStyle/>
          <a:p>
            <a:pPr algn="ctr"/>
            <a:r>
              <a:rPr lang="en-US" sz="7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00FFFF"/>
                </a:highlight>
              </a:rPr>
              <a:t>RESULT = FLORIDA AQUIFERS</a:t>
            </a:r>
            <a:endParaRPr lang="en-US" sz="7200" dirty="0">
              <a:highlight>
                <a:srgbClr val="00FFFF"/>
              </a:highlight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B70DC80-7D2F-17EA-CB45-3D03B390E7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1028700"/>
            <a:ext cx="12191999" cy="5829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99023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DC2A3E-8784-D0FF-776E-D3A3616F3C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344609"/>
          </a:xfrm>
        </p:spPr>
        <p:txBody>
          <a:bodyPr>
            <a:normAutofit fontScale="90000"/>
          </a:bodyPr>
          <a:lstStyle/>
          <a:p>
            <a:pPr algn="ctr"/>
            <a:r>
              <a:rPr lang="en-US" sz="7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WATER SOURCE - FL, PARTS 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947C42-DFDB-AA13-D5AC-5152D4D630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344610"/>
            <a:ext cx="12192000" cy="5513389"/>
          </a:xfrm>
        </p:spPr>
        <p:txBody>
          <a:bodyPr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3DBA505-51FF-5098-C44E-D34AE6344F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44609"/>
            <a:ext cx="7353300" cy="5513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5346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F94121-88DC-A422-345E-2144515218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085849"/>
          </a:xfrm>
        </p:spPr>
        <p:txBody>
          <a:bodyPr>
            <a:noAutofit/>
          </a:bodyPr>
          <a:lstStyle/>
          <a:p>
            <a:pPr algn="ctr"/>
            <a:r>
              <a:rPr lang="en-US" sz="80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WHY THIS</a:t>
            </a:r>
            <a:r>
              <a:rPr lang="en-US" sz="80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80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MATTERS</a:t>
            </a:r>
            <a:r>
              <a:rPr lang="en-US" sz="8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430212-CDE3-D202-3009-21DBE138DA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085850"/>
            <a:ext cx="12192000" cy="5772149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sz="8600" dirty="0"/>
              <a:t>*The Florida Aquifer now Supplies </a:t>
            </a:r>
            <a:r>
              <a:rPr lang="en-US" sz="8600" b="1" dirty="0">
                <a:solidFill>
                  <a:schemeClr val="tx2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Water</a:t>
            </a:r>
            <a:r>
              <a:rPr lang="en-US" sz="8600" dirty="0"/>
              <a:t> For 90% of Florida Residents, and </a:t>
            </a:r>
          </a:p>
          <a:p>
            <a:pPr marL="0" indent="0">
              <a:buNone/>
            </a:pPr>
            <a:r>
              <a:rPr lang="en-US" sz="8600" dirty="0"/>
              <a:t>*Nearly 100% of </a:t>
            </a:r>
            <a:r>
              <a:rPr lang="en-US" sz="8600" b="1" dirty="0">
                <a:solidFill>
                  <a:srgbClr val="FF99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Orange</a:t>
            </a:r>
            <a:r>
              <a:rPr lang="en-US" sz="8600" dirty="0"/>
              <a:t> </a:t>
            </a:r>
            <a:r>
              <a:rPr lang="en-US" sz="8600" b="1" dirty="0">
                <a:solidFill>
                  <a:srgbClr val="FF99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County</a:t>
            </a:r>
            <a:r>
              <a:rPr lang="en-US" sz="8600" dirty="0"/>
              <a:t> Residents</a:t>
            </a:r>
            <a:r>
              <a:rPr lang="en-US" sz="5600" dirty="0"/>
              <a:t>* </a:t>
            </a:r>
          </a:p>
          <a:p>
            <a:pPr marL="0" indent="0">
              <a:buNone/>
            </a:pPr>
            <a:r>
              <a:rPr lang="en-US" sz="5600" dirty="0"/>
              <a:t>*</a:t>
            </a:r>
            <a:r>
              <a:rPr lang="en-US" sz="5600" b="1" dirty="0"/>
              <a:t>alternative sources being put in place</a:t>
            </a:r>
            <a:r>
              <a:rPr lang="en-US" sz="8600" dirty="0"/>
              <a:t> </a:t>
            </a:r>
            <a:r>
              <a:rPr lang="en-US" sz="48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10040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AA960A-BA29-5A6F-608A-85BC73A225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200149"/>
          </a:xfrm>
        </p:spPr>
        <p:txBody>
          <a:bodyPr>
            <a:normAutofit/>
          </a:bodyPr>
          <a:lstStyle/>
          <a:p>
            <a:pPr algn="ctr"/>
            <a:r>
              <a:rPr lang="en-US" sz="80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FLORIDA AQUIFER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EEF205-385B-C260-ED5A-567A5AC1FF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352550"/>
            <a:ext cx="12192000" cy="5505449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US" sz="9400" dirty="0"/>
              <a:t>*</a:t>
            </a:r>
            <a:r>
              <a:rPr lang="en-US" sz="9400" b="1" dirty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WET SEASON</a:t>
            </a:r>
            <a:r>
              <a:rPr lang="en-US" sz="9400" dirty="0"/>
              <a:t> – LATE MAY TO MID-OCTOBER: WE HOPE REPLENISHES </a:t>
            </a:r>
          </a:p>
          <a:p>
            <a:pPr marL="0" indent="0">
              <a:buNone/>
            </a:pPr>
            <a:endParaRPr lang="en-US" sz="1200" dirty="0"/>
          </a:p>
          <a:p>
            <a:pPr marL="0" indent="0">
              <a:buNone/>
            </a:pPr>
            <a:r>
              <a:rPr lang="en-US" sz="9600" dirty="0"/>
              <a:t>*</a:t>
            </a:r>
            <a:r>
              <a:rPr lang="en-US" sz="9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DRY SEASON</a:t>
            </a:r>
            <a:r>
              <a:rPr lang="en-US" sz="9600" dirty="0"/>
              <a:t> – MID-OCTOBER TO LATE MAY: WHEN PARTS OF FLORIDA AQUIFER MAY DECREASE BELOW 20</a:t>
            </a:r>
            <a:r>
              <a:rPr lang="en-US" sz="9600" baseline="30000" dirty="0"/>
              <a:t>TH</a:t>
            </a:r>
            <a:r>
              <a:rPr lang="en-US" sz="9600" dirty="0"/>
              <a:t> PERCENTILE CAUSING RESTRICTED WATER USE</a:t>
            </a:r>
          </a:p>
        </p:txBody>
      </p:sp>
    </p:spTree>
    <p:extLst>
      <p:ext uri="{BB962C8B-B14F-4D97-AF65-F5344CB8AC3E}">
        <p14:creationId xmlns:p14="http://schemas.microsoft.com/office/powerpoint/2010/main" val="10532271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6AAC74-FA65-1FA9-A150-B068161AA7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825624"/>
          </a:xfrm>
        </p:spPr>
        <p:txBody>
          <a:bodyPr>
            <a:normAutofit fontScale="90000"/>
          </a:bodyPr>
          <a:lstStyle/>
          <a:p>
            <a:pPr algn="ctr"/>
            <a:r>
              <a:rPr lang="en-US" sz="8000" dirty="0">
                <a:highlight>
                  <a:srgbClr val="00FF00"/>
                </a:highlight>
              </a:rPr>
              <a:t>Western Orange County differs from the rest of our county</a:t>
            </a:r>
            <a:r>
              <a:rPr lang="en-US" dirty="0"/>
              <a:t>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311695-7F2A-AF5F-7505-E1C5F87E09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962151"/>
            <a:ext cx="12192000" cy="4895848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sz="4800" b="1" dirty="0">
                <a:solidFill>
                  <a:srgbClr val="FF0000"/>
                </a:solidFill>
              </a:rPr>
              <a:t>Florida aquifer water supplies for West Orange County has near-surface replenishment thus:</a:t>
            </a:r>
            <a:r>
              <a:rPr lang="en-US" sz="800" dirty="0"/>
              <a:t> </a:t>
            </a:r>
          </a:p>
          <a:p>
            <a:pPr marL="0" indent="0">
              <a:buNone/>
            </a:pPr>
            <a:endParaRPr lang="en-US" sz="800" dirty="0"/>
          </a:p>
          <a:p>
            <a:pPr marL="0" indent="0">
              <a:buNone/>
            </a:pPr>
            <a:r>
              <a:rPr lang="en-US" sz="4800" dirty="0"/>
              <a:t>*Higher risk of pollutants and runoff</a:t>
            </a:r>
          </a:p>
          <a:p>
            <a:pPr marL="0" indent="0">
              <a:buNone/>
            </a:pPr>
            <a:r>
              <a:rPr lang="en-US" sz="4800" dirty="0"/>
              <a:t>*Area, historically, more agriculture and septic</a:t>
            </a:r>
          </a:p>
          <a:p>
            <a:pPr marL="0" indent="0">
              <a:buNone/>
            </a:pPr>
            <a:endParaRPr lang="en-US" sz="1200" dirty="0"/>
          </a:p>
          <a:p>
            <a:pPr marL="0" indent="0">
              <a:buNone/>
            </a:pPr>
            <a:r>
              <a:rPr lang="en-US" sz="4800" b="1" dirty="0">
                <a:solidFill>
                  <a:srgbClr val="FF0000"/>
                </a:solidFill>
              </a:rPr>
              <a:t>Result</a:t>
            </a:r>
            <a:r>
              <a:rPr lang="en-US" sz="4800" dirty="0"/>
              <a:t>: the Florida aquifer here has higher degree of vulnerability to surface pollution (</a:t>
            </a:r>
            <a:r>
              <a:rPr lang="en-US" sz="4800" b="1" dirty="0"/>
              <a:t>need </a:t>
            </a:r>
            <a:r>
              <a:rPr lang="en-US" sz="4800" b="1" dirty="0">
                <a:solidFill>
                  <a:srgbClr val="FF0000"/>
                </a:solidFill>
              </a:rPr>
              <a:t>C</a:t>
            </a:r>
            <a:r>
              <a:rPr lang="en-US" sz="4800" b="1" dirty="0"/>
              <a:t>lean</a:t>
            </a:r>
            <a:r>
              <a:rPr lang="en-US" sz="4800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8394481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5A3D7B-CE99-F192-EB5A-FBA407F024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352549"/>
          </a:xfrm>
        </p:spPr>
        <p:txBody>
          <a:bodyPr>
            <a:noAutofit/>
          </a:bodyPr>
          <a:lstStyle/>
          <a:p>
            <a:pPr algn="ctr"/>
            <a:r>
              <a:rPr lang="en-US" sz="96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MAKE A DIFFERENCE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4F822B-094E-A9D5-3601-5A5B239A25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352550"/>
            <a:ext cx="12192000" cy="5505449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sz="8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OSWCD</a:t>
            </a:r>
            <a:r>
              <a:rPr lang="en-US" sz="8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8800" b="1" u="sng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D2</a:t>
            </a:r>
            <a:r>
              <a:rPr lang="en-US" sz="8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8800" b="1" u="sng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C3</a:t>
            </a:r>
            <a:r>
              <a:rPr lang="en-US" sz="8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8800" b="1" u="sng" dirty="0">
                <a:solidFill>
                  <a:srgbClr val="33CC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ALL YEAR</a:t>
            </a:r>
            <a:r>
              <a:rPr lang="en-US" sz="800" b="1" u="sng" dirty="0">
                <a:solidFill>
                  <a:srgbClr val="33CC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marL="0" indent="0">
              <a:buNone/>
            </a:pPr>
            <a:endParaRPr lang="en-US" sz="900" b="1" u="sng" dirty="0">
              <a:solidFill>
                <a:srgbClr val="33CC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en-US" sz="8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r>
              <a:rPr lang="en-US" sz="80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hange </a:t>
            </a:r>
            <a:r>
              <a:rPr lang="en-US" sz="80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HABITS</a:t>
            </a:r>
          </a:p>
          <a:p>
            <a:pPr marL="0" indent="0">
              <a:buNone/>
            </a:pPr>
            <a:r>
              <a:rPr lang="en-US" sz="8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r>
              <a:rPr lang="en-US" sz="80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onserve</a:t>
            </a:r>
            <a:r>
              <a:rPr lang="en-US" sz="80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8000" b="1" u="sng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WATER</a:t>
            </a:r>
            <a:r>
              <a:rPr lang="en-US" sz="800" b="1" u="sng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  <a:r>
              <a:rPr lang="en-US" sz="80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use</a:t>
            </a:r>
          </a:p>
          <a:p>
            <a:pPr marL="0" indent="0">
              <a:buNone/>
            </a:pPr>
            <a:r>
              <a:rPr lang="en-US" sz="96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r>
              <a:rPr lang="en-US" sz="8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lean </a:t>
            </a:r>
            <a:r>
              <a:rPr lang="en-US" sz="8000" b="1" u="sng" dirty="0">
                <a:solidFill>
                  <a:schemeClr val="tx2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WATER</a:t>
            </a:r>
            <a:r>
              <a:rPr lang="en-US" sz="80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BODIES</a:t>
            </a:r>
            <a:endParaRPr lang="en-US" sz="8000" dirty="0"/>
          </a:p>
          <a:p>
            <a:pPr marL="0" indent="0">
              <a:buNone/>
            </a:pPr>
            <a:endParaRPr lang="en-US" sz="80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en-US" sz="8000" dirty="0"/>
          </a:p>
          <a:p>
            <a:pPr marL="0" indent="0">
              <a:buNone/>
            </a:pPr>
            <a:endParaRPr lang="en-US" sz="8000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71699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600E24-CB2C-C3FB-CDD5-BE4AD1194F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51721"/>
          </a:xfrm>
        </p:spPr>
        <p:txBody>
          <a:bodyPr>
            <a:noAutofit/>
          </a:bodyPr>
          <a:lstStyle/>
          <a:p>
            <a:pPr algn="ctr"/>
            <a:r>
              <a:rPr lang="en-US" sz="8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BE SMART, DO YOUR PART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68683E2C-DBD6-2115-AE25-F76714825C76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1" y="1350963"/>
            <a:ext cx="6019800" cy="5507037"/>
          </a:xfrm>
          <a:prstGeom prst="rect">
            <a:avLst/>
          </a:prstGeo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3D523119-B591-AB40-2813-30B1B239DF16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4"/>
          <a:stretch>
            <a:fillRect/>
          </a:stretch>
        </p:blipFill>
        <p:spPr>
          <a:xfrm>
            <a:off x="6019801" y="1350963"/>
            <a:ext cx="6172199" cy="5507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98141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243F260-ABA2-D992-18D1-47770E4EB8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41690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121971</TotalTime>
  <Words>282</Words>
  <Application>Microsoft Office PowerPoint</Application>
  <PresentationFormat>Widescreen</PresentationFormat>
  <Paragraphs>46</Paragraphs>
  <Slides>13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Aptos</vt:lpstr>
      <vt:lpstr>Aptos Display</vt:lpstr>
      <vt:lpstr>Arial</vt:lpstr>
      <vt:lpstr>Office Theme</vt:lpstr>
      <vt:lpstr>PowerPoint Presentation</vt:lpstr>
      <vt:lpstr> YES, IMPORTANT TOPIC! THANK YOU MR. LEROY BELL APOPKA </vt:lpstr>
      <vt:lpstr>FLORIDA</vt:lpstr>
      <vt:lpstr>FL: UNDERWATER 200M TO 30M</vt:lpstr>
      <vt:lpstr>FLORIDA AQUIFER</vt:lpstr>
      <vt:lpstr>RESULT = FLORIDA AQUIFERS</vt:lpstr>
      <vt:lpstr>WATER SOURCE - FL, PARTS SE</vt:lpstr>
      <vt:lpstr>WHY THIS MATTERS!</vt:lpstr>
      <vt:lpstr>FLORIDA AQUIFER</vt:lpstr>
      <vt:lpstr>Western Orange County differs from the rest of our county  </vt:lpstr>
      <vt:lpstr>MAKE A DIFFERENCE</vt:lpstr>
      <vt:lpstr>BE SMART, DO YOUR PART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James Moyer</dc:creator>
  <cp:lastModifiedBy>Hightower, Terrell</cp:lastModifiedBy>
  <cp:revision>157</cp:revision>
  <dcterms:created xsi:type="dcterms:W3CDTF">2025-03-29T21:14:32Z</dcterms:created>
  <dcterms:modified xsi:type="dcterms:W3CDTF">2026-06-19T12:44:34Z</dcterms:modified>
</cp:coreProperties>
</file>